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>
        <p:scale>
          <a:sx n="87" d="100"/>
          <a:sy n="87" d="100"/>
        </p:scale>
        <p:origin x="304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6T02:41:25.252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24,'20'0,"0"-1,1-2,26-5,-12 3,1 1,0 2,61 4,-22-1,249-1,-306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6T02:41:58.744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63,'11'-1,"-1"-1,1 1,0-2,-1 1,0-2,12-4,-11 4,0 0,1 0,-1 1,23-2,33-5,-49 6,1 1,19-1,281 4,-150 1,-162-1,1 0,-1 1,0 0,1 1,7 2,-2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6T02:42:04.857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22,'3'-2,"0"-1,0 1,0 0,0 1,1-1,-1 1,0-1,1 1,-1 0,1 0,0 0,4 0,49-1,-41 2,677 1,-676-1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6T02:42:10.290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0 145,'3'-1,"0"-1,0 1,0-1,0 0,0 0,0 0,-1 0,4-3,7-5,15-12,-23 17,1 1,-1-1,1 1,9-4,-4 3,1 0,0 1,1 1,-1 0,1 1,21-1,-25 2,19-3,39-12,-44 10,1 1,38-4,196 8,-129 2,-93 3,-23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6T02:42:16.563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0 111,'8'-1,"0"-1,0 0,-1-1,1 0,-1 0,0 0,11-7,2-3,6-2,31-14,-48 25,1 0,0 1,0 1,0-1,0 1,1 1,10 0,447 2,-431-4,-24-1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6T02:42:21.159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42,'22'-1,"0"-1,30-7,-5 0,-2 2,-12 1,52-2,443 9,-487 3,-24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6T02:42:28.886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65,'36'0,"0"-2,54-9,-64 8,-1 0,36 2,11-1,-16-7,-41 5,1 1,19 0,-6 2,-6 1,0-1,0-1,30-6,-25 3,1 1,0 2,0 1,32 3,-2 0,-42-2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6-26T02:42:58.189"/>
    </inkml:context>
    <inkml:brush xml:id="br0">
      <inkml:brushProperty name="width" value="0.3" units="cm"/>
      <inkml:brushProperty name="height" value="0.6" units="cm"/>
      <inkml:brushProperty name="color" value="#00FDFF"/>
      <inkml:brushProperty name="tip" value="rectangle"/>
      <inkml:brushProperty name="rasterOp" value="maskPen"/>
      <inkml:brushProperty name="ignorePressure" value="1"/>
    </inkml:brush>
  </inkml:definitions>
  <inkml:trace contextRef="#ctx0" brushRef="#br0">1 24,'39'0,"-8"1,0-1,0-2,49-9,-47 6,1 1,0 2,66 4,-25-1,209-1,-266 0</inkml:trace>
</inkml:ink>
</file>

<file path=ppt/media/image1.jpeg>
</file>

<file path=ppt/media/image10.jpg>
</file>

<file path=ppt/media/image11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52D11-7549-478B-A236-F0A40A1D1EA3}" type="datetimeFigureOut">
              <a:rPr kumimoji="1" lang="ja-JP" altLang="en-US" smtClean="0"/>
              <a:t>2022/6/26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60F54E-0BE3-4C42-B0C8-2F59FCFEA63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037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60F54E-0BE3-4C42-B0C8-2F59FCFEA63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1411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/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9549D6DC-E1CB-4874-BF52-C3407230D20E}" type="datetime1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04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01D81-C4B9-4A87-89A7-22E29E6C9200}" type="datetime1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46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07718-69F7-427E-95A3-C1246AF46913}" type="datetime1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38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13E51-B7F7-4C24-B8E3-5471755DC0E0}" type="datetime1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87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91A59F-D956-4598-A3C1-AE72A5387751}" type="datetime1">
              <a:rPr lang="en-US" smtClean="0"/>
              <a:t>6/23/2022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646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BBD69-7BD3-4731-8064-242619E92CBE}" type="datetime1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597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D77D9-239F-488B-9358-023C46BC7084}" type="datetime1">
              <a:rPr lang="en-US" smtClean="0"/>
              <a:t>6/23/2022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007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61C24-7140-4FDE-92F3-654C6E2D3C1C}" type="datetime1">
              <a:rPr lang="en-US" smtClean="0"/>
              <a:t>6/23/2022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61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D6ACF-ECB9-4B5F-A429-08B8AC75E8EF}" type="datetime1">
              <a:rPr lang="en-US" smtClean="0"/>
              <a:t>6/23/2022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440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B429B-EE2A-486A-BDB9-0C848B4FAFDD}" type="datetime1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450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FE4A-CB8D-40AB-BFFC-AAF37EA071CB}" type="datetime1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294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800" cap="none" spc="1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0517C94-3B1E-4991-BED3-41F8B0158A00}" type="datetime1">
              <a:rPr lang="en-US" smtClean="0"/>
              <a:t>6/23/2022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800" cap="none" spc="1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100" cap="none" spc="10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92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4400" kern="1200" cap="none" spc="17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 cap="none" spc="1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 cap="none" spc="1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 cap="none" spc="1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 cap="none" spc="1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 cap="none" spc="1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13" Type="http://schemas.openxmlformats.org/officeDocument/2006/relationships/image" Target="../media/image7.jpg"/><Relationship Id="rId18" Type="http://schemas.openxmlformats.org/officeDocument/2006/relationships/image" Target="../media/image9.jpg"/><Relationship Id="rId3" Type="http://schemas.openxmlformats.org/officeDocument/2006/relationships/slideLayout" Target="../slideLayouts/slideLayout2.xml"/><Relationship Id="rId21" Type="http://schemas.openxmlformats.org/officeDocument/2006/relationships/hyperlink" Target="https://fr.vikidia.org/wiki/Rugby" TargetMode="External"/><Relationship Id="rId7" Type="http://schemas.openxmlformats.org/officeDocument/2006/relationships/hyperlink" Target="https://pxhere.com/ja/photo/1620089" TargetMode="External"/><Relationship Id="rId12" Type="http://schemas.openxmlformats.org/officeDocument/2006/relationships/hyperlink" Target="https://creativecommons.org/licenses/by-nc-sa/3.0/" TargetMode="External"/><Relationship Id="rId17" Type="http://schemas.openxmlformats.org/officeDocument/2006/relationships/hyperlink" Target="http://hrs3.blog55.fc2.com/blog-entry-15.html" TargetMode="External"/><Relationship Id="rId2" Type="http://schemas.openxmlformats.org/officeDocument/2006/relationships/audio" Target="../media/media2.m4a"/><Relationship Id="rId16" Type="http://schemas.openxmlformats.org/officeDocument/2006/relationships/image" Target="../media/image8.jpg"/><Relationship Id="rId20" Type="http://schemas.openxmlformats.org/officeDocument/2006/relationships/image" Target="../media/image10.jpg"/><Relationship Id="rId1" Type="http://schemas.microsoft.com/office/2007/relationships/media" Target="../media/media2.m4a"/><Relationship Id="rId6" Type="http://schemas.openxmlformats.org/officeDocument/2006/relationships/image" Target="../media/image4.jpg"/><Relationship Id="rId11" Type="http://schemas.openxmlformats.org/officeDocument/2006/relationships/hyperlink" Target="https://www.flickr.com/photos/hermida/17359668602" TargetMode="External"/><Relationship Id="rId24" Type="http://schemas.openxmlformats.org/officeDocument/2006/relationships/image" Target="../media/image2.png"/><Relationship Id="rId5" Type="http://schemas.openxmlformats.org/officeDocument/2006/relationships/hyperlink" Target="https://www.pexels.com/photo/ball-basketball-basketball-court-basketball-hoop-1752757/" TargetMode="External"/><Relationship Id="rId15" Type="http://schemas.openxmlformats.org/officeDocument/2006/relationships/hyperlink" Target="https://creativecommons.org/licenses/by/3.0/" TargetMode="External"/><Relationship Id="rId23" Type="http://schemas.openxmlformats.org/officeDocument/2006/relationships/hyperlink" Target="https://www.pexels.com/photo/close-up-photo-of-golf-ball-2828723/" TargetMode="External"/><Relationship Id="rId10" Type="http://schemas.openxmlformats.org/officeDocument/2006/relationships/image" Target="../media/image6.jpg"/><Relationship Id="rId19" Type="http://schemas.openxmlformats.org/officeDocument/2006/relationships/hyperlink" Target="https://pixnio.com/ja/%E3%82%B9%E3%83%9D%E3%83%BC%E3%83%84/%E8%BB%9F%E5%BC%8F%E9%87%8E%E7%90%83" TargetMode="External"/><Relationship Id="rId4" Type="http://schemas.openxmlformats.org/officeDocument/2006/relationships/image" Target="../media/image3.jpeg"/><Relationship Id="rId9" Type="http://schemas.openxmlformats.org/officeDocument/2006/relationships/hyperlink" Target="https://ja.wikipedia.org/wiki/%E3%83%95%E3%82%A1%E3%82%A4%E3%83%AB:%E7%9C%8C%E5%96%B6%E5%A4%A7%E5%AE%AE%E5%85%AC%E5%9C%92%E9%87%8E%E7%90%83%E5%A0%B4.JPG" TargetMode="External"/><Relationship Id="rId14" Type="http://schemas.openxmlformats.org/officeDocument/2006/relationships/hyperlink" Target="https://www.tasnimnews.com/en/news/2020/11/07/2384586/iran-volleyball-league-to-resume-on-sunday" TargetMode="External"/><Relationship Id="rId22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16.png"/><Relationship Id="rId18" Type="http://schemas.openxmlformats.org/officeDocument/2006/relationships/customXml" Target="../ink/ink7.xml"/><Relationship Id="rId3" Type="http://schemas.openxmlformats.org/officeDocument/2006/relationships/slideLayout" Target="../slideLayouts/slideLayout2.xml"/><Relationship Id="rId21" Type="http://schemas.openxmlformats.org/officeDocument/2006/relationships/image" Target="../media/image20.png"/><Relationship Id="rId7" Type="http://schemas.openxmlformats.org/officeDocument/2006/relationships/image" Target="../media/image13.png"/><Relationship Id="rId12" Type="http://schemas.openxmlformats.org/officeDocument/2006/relationships/customXml" Target="../ink/ink4.xml"/><Relationship Id="rId17" Type="http://schemas.openxmlformats.org/officeDocument/2006/relationships/image" Target="../media/image18.png"/><Relationship Id="rId2" Type="http://schemas.openxmlformats.org/officeDocument/2006/relationships/audio" Target="../media/media4.m4a"/><Relationship Id="rId16" Type="http://schemas.openxmlformats.org/officeDocument/2006/relationships/customXml" Target="../ink/ink6.xml"/><Relationship Id="rId20" Type="http://schemas.openxmlformats.org/officeDocument/2006/relationships/customXml" Target="../ink/ink8.xml"/><Relationship Id="rId1" Type="http://schemas.microsoft.com/office/2007/relationships/media" Target="../media/media4.m4a"/><Relationship Id="rId6" Type="http://schemas.openxmlformats.org/officeDocument/2006/relationships/customXml" Target="../ink/ink1.xml"/><Relationship Id="rId11" Type="http://schemas.openxmlformats.org/officeDocument/2006/relationships/image" Target="../media/image15.png"/><Relationship Id="rId5" Type="http://schemas.openxmlformats.org/officeDocument/2006/relationships/image" Target="../media/image12.emf"/><Relationship Id="rId15" Type="http://schemas.openxmlformats.org/officeDocument/2006/relationships/image" Target="../media/image17.png"/><Relationship Id="rId10" Type="http://schemas.openxmlformats.org/officeDocument/2006/relationships/customXml" Target="../ink/ink3.xml"/><Relationship Id="rId19" Type="http://schemas.openxmlformats.org/officeDocument/2006/relationships/image" Target="../media/image19.png"/><Relationship Id="rId4" Type="http://schemas.openxmlformats.org/officeDocument/2006/relationships/package" Target="../embeddings/Microsoft_Excel_Worksheet.xlsx"/><Relationship Id="rId9" Type="http://schemas.openxmlformats.org/officeDocument/2006/relationships/image" Target="../media/image14.png"/><Relationship Id="rId14" Type="http://schemas.openxmlformats.org/officeDocument/2006/relationships/customXml" Target="../ink/ink5.xml"/><Relationship Id="rId2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8827F1-3359-44F6-9009-43AE2B17F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"/>
            <a:ext cx="12192001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AFAD67-5350-4773-886F-D6DD7E66D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734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リングに入るバスケットボールと背景の空">
            <a:extLst>
              <a:ext uri="{FF2B5EF4-FFF2-40B4-BE49-F238E27FC236}">
                <a16:creationId xmlns:a16="http://schemas.microsoft.com/office/drawing/2014/main" id="{203B384C-14AF-D92B-C153-DF55BCFED29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40000"/>
          </a:blip>
          <a:srcRect t="24982" r="-1" b="-1"/>
          <a:stretch/>
        </p:blipFill>
        <p:spPr>
          <a:xfrm>
            <a:off x="3068" y="-15466"/>
            <a:ext cx="12188932" cy="6857990"/>
          </a:xfrm>
          <a:prstGeom prst="rect">
            <a:avLst/>
          </a:prstGeom>
          <a:ln w="12700">
            <a:noFill/>
          </a:ln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54AC0FE-C43D-49AC-9730-284354DEC8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8366" y="87"/>
            <a:ext cx="10933011" cy="6864297"/>
            <a:chOff x="628366" y="87"/>
            <a:chExt cx="10933011" cy="686429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46F6FE9-8F24-4E96-8FA6-DABE61A20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1282750" y="3429044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0C5E755-8FD9-4EBF-978B-015F9339F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6688336" y="3429043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C7F63B7-3E85-42EC-8447-F6699247EC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28366" y="3413532"/>
              <a:ext cx="2585819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Graphic 11">
              <a:extLst>
                <a:ext uri="{FF2B5EF4-FFF2-40B4-BE49-F238E27FC236}">
                  <a16:creationId xmlns:a16="http://schemas.microsoft.com/office/drawing/2014/main" id="{AFDFA9EA-AAC0-416F-A0E9-ACD410E9D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2063" y="702002"/>
              <a:ext cx="5759819" cy="6155995"/>
            </a:xfrm>
            <a:custGeom>
              <a:avLst/>
              <a:gdLst>
                <a:gd name="connsiteX0" fmla="*/ 0 w 4320540"/>
                <a:gd name="connsiteY0" fmla="*/ 4617720 h 4617719"/>
                <a:gd name="connsiteX1" fmla="*/ 0 w 4320540"/>
                <a:gd name="connsiteY1" fmla="*/ 4268439 h 4617719"/>
                <a:gd name="connsiteX2" fmla="*/ 0 w 4320540"/>
                <a:gd name="connsiteY2" fmla="*/ 2052352 h 4617719"/>
                <a:gd name="connsiteX3" fmla="*/ 2160270 w 4320540"/>
                <a:gd name="connsiteY3" fmla="*/ 0 h 4617719"/>
                <a:gd name="connsiteX4" fmla="*/ 2160270 w 4320540"/>
                <a:gd name="connsiteY4" fmla="*/ 0 h 4617719"/>
                <a:gd name="connsiteX5" fmla="*/ 4320540 w 4320540"/>
                <a:gd name="connsiteY5" fmla="*/ 2052352 h 4617719"/>
                <a:gd name="connsiteX6" fmla="*/ 4320540 w 4320540"/>
                <a:gd name="connsiteY6" fmla="*/ 2782443 h 4617719"/>
                <a:gd name="connsiteX7" fmla="*/ 4320540 w 4320540"/>
                <a:gd name="connsiteY7" fmla="*/ 4617720 h 4617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20540" h="4617719">
                  <a:moveTo>
                    <a:pt x="0" y="4617720"/>
                  </a:moveTo>
                  <a:lnTo>
                    <a:pt x="0" y="4268439"/>
                  </a:lnTo>
                  <a:lnTo>
                    <a:pt x="0" y="2052352"/>
                  </a:lnTo>
                  <a:cubicBezTo>
                    <a:pt x="0" y="918877"/>
                    <a:pt x="967169" y="0"/>
                    <a:pt x="2160270" y="0"/>
                  </a:cubicBezTo>
                  <a:lnTo>
                    <a:pt x="2160270" y="0"/>
                  </a:lnTo>
                  <a:cubicBezTo>
                    <a:pt x="3353372" y="0"/>
                    <a:pt x="4320540" y="918877"/>
                    <a:pt x="4320540" y="2052352"/>
                  </a:cubicBezTo>
                  <a:lnTo>
                    <a:pt x="4320540" y="2782443"/>
                  </a:lnTo>
                  <a:lnTo>
                    <a:pt x="4320540" y="4617720"/>
                  </a:ln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4EF7E7E-9948-4D78-BE70-F624A62D8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74010" y="3413529"/>
              <a:ext cx="2587367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975AAAB-9AEC-496F-94E4-CE5330CB49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2421" y="3431507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5BF383-42C5-4FE4-894A-17B84AF22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6164" y="3435428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C4BB7DD1-EA64-41C6-2F98-9FD1ECD7AA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0023" y="3411490"/>
            <a:ext cx="6900332" cy="2387600"/>
          </a:xfrm>
        </p:spPr>
        <p:txBody>
          <a:bodyPr anchor="t">
            <a:normAutofit/>
          </a:bodyPr>
          <a:lstStyle/>
          <a:p>
            <a:pPr algn="ctr"/>
            <a:r>
              <a:rPr kumimoji="1" lang="ja-JP" altLang="en-US" dirty="0">
                <a:solidFill>
                  <a:srgbClr val="FFFFFF"/>
                </a:solidFill>
              </a:rPr>
              <a:t>スポーツのイメージ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D72D14D-AEB5-B75D-B333-42BD95444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1863" y="1932808"/>
            <a:ext cx="5248275" cy="1321670"/>
          </a:xfrm>
        </p:spPr>
        <p:txBody>
          <a:bodyPr anchor="ctr">
            <a:normAutofit/>
          </a:bodyPr>
          <a:lstStyle/>
          <a:p>
            <a:pPr algn="ctr"/>
            <a:r>
              <a:rPr kumimoji="1" lang="ja-JP" altLang="en-US">
                <a:solidFill>
                  <a:srgbClr val="FFFFFF"/>
                </a:solidFill>
              </a:rPr>
              <a:t>２０２２０２２２６</a:t>
            </a:r>
            <a:endParaRPr kumimoji="1" lang="en-US" altLang="ja-JP">
              <a:solidFill>
                <a:srgbClr val="FFFFFF"/>
              </a:solidFill>
            </a:endParaRPr>
          </a:p>
          <a:p>
            <a:pPr algn="ctr"/>
            <a:r>
              <a:rPr lang="ja-JP" altLang="en-US">
                <a:solidFill>
                  <a:srgbClr val="FFFFFF"/>
                </a:solidFill>
              </a:rPr>
              <a:t>小野真采</a:t>
            </a:r>
            <a:endParaRPr kumimoji="1" lang="ja-JP" altLang="en-US">
              <a:solidFill>
                <a:srgbClr val="FFFFFF"/>
              </a:solidFill>
            </a:endParaRPr>
          </a:p>
        </p:txBody>
      </p:sp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8F1FB5B8-B583-2F6F-945C-F00077DF7B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3794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0539"/>
    </mc:Choice>
    <mc:Fallback>
      <p:transition spd="slow" advTm="10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00DFFB-E2BA-8D4C-F63E-7FD8ABB98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EF24467-DE4A-15A4-5E21-42BDAFBB9E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7323"/>
            <a:ext cx="10515600" cy="5283863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　　　　　・バスケ　　　　　　　　　　・サッカー　　　　　　　　　　・野球　　　　　　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　　　　　・テニス　　　　　　　　　　・バレー　　　　　　　　　　　・卓球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　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　　　　　・水泳　　　　　　　　　　　・ラグビー　　　　　　　　　　・ゴルフ</a:t>
            </a:r>
            <a:endParaRPr kumimoji="1" lang="en-US" altLang="ja-JP" dirty="0"/>
          </a:p>
        </p:txBody>
      </p:sp>
      <p:pic>
        <p:nvPicPr>
          <p:cNvPr id="8" name="図 7" descr="バスケットボールのゴール&#10;&#10;低い精度で自動的に生成された説明">
            <a:extLst>
              <a:ext uri="{FF2B5EF4-FFF2-40B4-BE49-F238E27FC236}">
                <a16:creationId xmlns:a16="http://schemas.microsoft.com/office/drawing/2014/main" id="{31A67619-2610-FEA9-A6DF-108023B4AD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692170" y="1174314"/>
            <a:ext cx="1856301" cy="1272271"/>
          </a:xfrm>
          <a:prstGeom prst="rect">
            <a:avLst/>
          </a:prstGeom>
        </p:spPr>
      </p:pic>
      <p:pic>
        <p:nvPicPr>
          <p:cNvPr id="10" name="図 9" descr="サッカーをしているサッカー選手&#10;&#10;中程度の精度で自動的に生成された説明">
            <a:extLst>
              <a:ext uri="{FF2B5EF4-FFF2-40B4-BE49-F238E27FC236}">
                <a16:creationId xmlns:a16="http://schemas.microsoft.com/office/drawing/2014/main" id="{564484E0-DBA2-150A-5E8A-2EAF00CFCC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197102" y="1174313"/>
            <a:ext cx="1908406" cy="1272271"/>
          </a:xfrm>
          <a:prstGeom prst="rect">
            <a:avLst/>
          </a:prstGeom>
        </p:spPr>
      </p:pic>
      <p:pic>
        <p:nvPicPr>
          <p:cNvPr id="12" name="図 11" descr="野球場の観客席&#10;&#10;低い精度で自動的に生成された説明">
            <a:extLst>
              <a:ext uri="{FF2B5EF4-FFF2-40B4-BE49-F238E27FC236}">
                <a16:creationId xmlns:a16="http://schemas.microsoft.com/office/drawing/2014/main" id="{EE807F4F-38E4-6A98-B22B-72468DAEE3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8754140" y="1174313"/>
            <a:ext cx="1745690" cy="1272271"/>
          </a:xfrm>
          <a:prstGeom prst="rect">
            <a:avLst/>
          </a:prstGeom>
        </p:spPr>
      </p:pic>
      <p:pic>
        <p:nvPicPr>
          <p:cNvPr id="15" name="図 14" descr="ラケットを振っている人&#10;&#10;中程度の精度で自動的に生成された説明">
            <a:extLst>
              <a:ext uri="{FF2B5EF4-FFF2-40B4-BE49-F238E27FC236}">
                <a16:creationId xmlns:a16="http://schemas.microsoft.com/office/drawing/2014/main" id="{CB2210CA-1CFF-8D74-4F59-AEB13216865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1747474" y="2982492"/>
            <a:ext cx="1745691" cy="1272271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FCCB094A-3E3A-407C-87D0-E69A8889594E}"/>
              </a:ext>
            </a:extLst>
          </p:cNvPr>
          <p:cNvSpPr txBox="1"/>
          <p:nvPr/>
        </p:nvSpPr>
        <p:spPr>
          <a:xfrm>
            <a:off x="990027" y="9840493"/>
            <a:ext cx="17456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900">
                <a:hlinkClick r:id="rId11" tooltip="https://www.flickr.com/photos/hermida/17359668602"/>
              </a:rPr>
              <a:t>この写真</a:t>
            </a:r>
            <a:r>
              <a:rPr lang="ja-JP" altLang="en-US" sz="900"/>
              <a:t> の作成者 不明な作成者 は </a:t>
            </a:r>
            <a:r>
              <a:rPr lang="ja-JP" altLang="en-US" sz="900">
                <a:hlinkClick r:id="rId12" tooltip="https://creativecommons.org/licenses/by-nc-sa/3.0/"/>
              </a:rPr>
              <a:t>CC BY-SA-NC</a:t>
            </a:r>
            <a:r>
              <a:rPr lang="ja-JP" altLang="en-US" sz="900"/>
              <a:t> のライセンスを許諾されています</a:t>
            </a:r>
          </a:p>
        </p:txBody>
      </p:sp>
      <p:pic>
        <p:nvPicPr>
          <p:cNvPr id="18" name="図 17" descr="ボール, スポーツ, 打つ, スポーツゲーム が含まれている画像&#10;&#10;自動的に生成された説明">
            <a:extLst>
              <a:ext uri="{FF2B5EF4-FFF2-40B4-BE49-F238E27FC236}">
                <a16:creationId xmlns:a16="http://schemas.microsoft.com/office/drawing/2014/main" id="{81EB4B65-518E-470F-5E9D-50D6E610385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5238611" y="2982492"/>
            <a:ext cx="1827320" cy="1272271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7C48746D-F0F1-8D1D-B528-60260C0C1698}"/>
              </a:ext>
            </a:extLst>
          </p:cNvPr>
          <p:cNvSpPr txBox="1"/>
          <p:nvPr/>
        </p:nvSpPr>
        <p:spPr>
          <a:xfrm>
            <a:off x="3548471" y="8287918"/>
            <a:ext cx="180006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900">
                <a:hlinkClick r:id="rId14" tooltip="https://www.tasnimnews.com/en/news/2020/11/07/2384586/iran-volleyball-league-to-resume-on-sunday"/>
              </a:rPr>
              <a:t>この写真</a:t>
            </a:r>
            <a:r>
              <a:rPr lang="ja-JP" altLang="en-US" sz="900"/>
              <a:t> の作成者 不明な作成者 は </a:t>
            </a:r>
            <a:r>
              <a:rPr lang="ja-JP" altLang="en-US" sz="900">
                <a:hlinkClick r:id="rId15" tooltip="https://creativecommons.org/licenses/by/3.0/"/>
              </a:rPr>
              <a:t>CC BY</a:t>
            </a:r>
            <a:r>
              <a:rPr lang="ja-JP" altLang="en-US" sz="900"/>
              <a:t> のライセンスを許諾されています</a:t>
            </a:r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63EFCFA6-F34B-4690-384E-45C1D411D81C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7"/>
              </a:ext>
            </a:extLst>
          </a:blip>
          <a:stretch>
            <a:fillRect/>
          </a:stretch>
        </p:blipFill>
        <p:spPr>
          <a:xfrm>
            <a:off x="8754140" y="2982492"/>
            <a:ext cx="1745691" cy="1272271"/>
          </a:xfrm>
          <a:prstGeom prst="rect">
            <a:avLst/>
          </a:prstGeom>
        </p:spPr>
      </p:pic>
      <p:pic>
        <p:nvPicPr>
          <p:cNvPr id="24" name="図 23" descr="水, スポーツ, ブルー, 乗る が含まれている画像&#10;&#10;自動的に生成された説明">
            <a:extLst>
              <a:ext uri="{FF2B5EF4-FFF2-40B4-BE49-F238E27FC236}">
                <a16:creationId xmlns:a16="http://schemas.microsoft.com/office/drawing/2014/main" id="{7FC8602B-FF0E-5FFE-8E05-E3A23A04C3F2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9"/>
              </a:ext>
            </a:extLst>
          </a:blip>
          <a:stretch>
            <a:fillRect/>
          </a:stretch>
        </p:blipFill>
        <p:spPr>
          <a:xfrm>
            <a:off x="1692170" y="4805115"/>
            <a:ext cx="1957041" cy="1272271"/>
          </a:xfrm>
          <a:prstGeom prst="rect">
            <a:avLst/>
          </a:prstGeom>
        </p:spPr>
      </p:pic>
      <p:pic>
        <p:nvPicPr>
          <p:cNvPr id="29" name="図 28" descr="草の上にあるボール&#10;&#10;中程度の精度で自動的に生成された説明">
            <a:extLst>
              <a:ext uri="{FF2B5EF4-FFF2-40B4-BE49-F238E27FC236}">
                <a16:creationId xmlns:a16="http://schemas.microsoft.com/office/drawing/2014/main" id="{AF45BE94-233B-ED3F-F0D2-9122FEBE872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1"/>
              </a:ext>
            </a:extLst>
          </a:blip>
          <a:stretch>
            <a:fillRect/>
          </a:stretch>
        </p:blipFill>
        <p:spPr>
          <a:xfrm>
            <a:off x="5331711" y="4800329"/>
            <a:ext cx="1773797" cy="1272271"/>
          </a:xfrm>
          <a:prstGeom prst="rect">
            <a:avLst/>
          </a:prstGeom>
        </p:spPr>
      </p:pic>
      <p:pic>
        <p:nvPicPr>
          <p:cNvPr id="32" name="図 31" descr="草の上にあるボール&#10;&#10;低い精度で自動的に生成された説明">
            <a:extLst>
              <a:ext uri="{FF2B5EF4-FFF2-40B4-BE49-F238E27FC236}">
                <a16:creationId xmlns:a16="http://schemas.microsoft.com/office/drawing/2014/main" id="{499273A1-E537-9201-460F-114DFCE02574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3"/>
              </a:ext>
            </a:extLst>
          </a:blip>
          <a:stretch>
            <a:fillRect/>
          </a:stretch>
        </p:blipFill>
        <p:spPr>
          <a:xfrm>
            <a:off x="8788008" y="4800329"/>
            <a:ext cx="1856301" cy="1210857"/>
          </a:xfrm>
          <a:prstGeom prst="rect">
            <a:avLst/>
          </a:prstGeom>
        </p:spPr>
      </p:pic>
      <p:pic>
        <p:nvPicPr>
          <p:cNvPr id="34" name="オーディオ 33">
            <a:hlinkClick r:id="" action="ppaction://media"/>
            <a:extLst>
              <a:ext uri="{FF2B5EF4-FFF2-40B4-BE49-F238E27FC236}">
                <a16:creationId xmlns:a16="http://schemas.microsoft.com/office/drawing/2014/main" id="{B5F69D15-F3F2-D18B-9B39-A1C2B9D458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188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21"/>
    </mc:Choice>
    <mc:Fallback>
      <p:transition spd="slow" advTm="23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2FEFBF-FA82-446C-7168-D2E659003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B5C9D5-7778-540C-8289-3C14080FC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7323"/>
            <a:ext cx="10515600" cy="5283863"/>
          </a:xfrm>
        </p:spPr>
        <p:txBody>
          <a:bodyPr/>
          <a:lstStyle/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　　　　　　　●観測対象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　　　　　　　・かっこいい　・男性っぽい　・人気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　　　　　　　・日本っぽい　・知的　</a:t>
            </a: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　　　　　　　・好き　・痩せそう</a:t>
            </a:r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6AF2FC53-FE88-A49B-CA55-19CEA3295E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588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26"/>
    </mc:Choice>
    <mc:Fallback>
      <p:transition spd="slow" advTm="21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B5C701-C7E2-538D-3DE5-78C02E15B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4"/>
            <a:ext cx="10515600" cy="757718"/>
          </a:xfrm>
        </p:spPr>
        <p:txBody>
          <a:bodyPr/>
          <a:lstStyle/>
          <a:p>
            <a:r>
              <a:rPr kumimoji="1" lang="ja-JP" altLang="en-US" dirty="0"/>
              <a:t>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15F9DA0-1BCC-8CC4-60DC-B3D0FDB546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　</a:t>
            </a:r>
          </a:p>
        </p:txBody>
      </p:sp>
      <p:graphicFrame>
        <p:nvGraphicFramePr>
          <p:cNvPr id="5" name="オブジェクト 4">
            <a:extLst>
              <a:ext uri="{FF2B5EF4-FFF2-40B4-BE49-F238E27FC236}">
                <a16:creationId xmlns:a16="http://schemas.microsoft.com/office/drawing/2014/main" id="{3225C2A9-789E-323D-F236-4E8D56358A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1648654"/>
              </p:ext>
            </p:extLst>
          </p:nvPr>
        </p:nvGraphicFramePr>
        <p:xfrm>
          <a:off x="871477" y="1485042"/>
          <a:ext cx="10449045" cy="34323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6978829" imgH="2292599" progId="Excel.Sheet.12">
                  <p:embed/>
                </p:oleObj>
              </mc:Choice>
              <mc:Fallback>
                <p:oleObj name="Worksheet" r:id="rId4" imgW="6978829" imgH="229259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71477" y="1485042"/>
                        <a:ext cx="10449045" cy="34323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インク 7">
                <a:extLst>
                  <a:ext uri="{FF2B5EF4-FFF2-40B4-BE49-F238E27FC236}">
                    <a16:creationId xmlns:a16="http://schemas.microsoft.com/office/drawing/2014/main" id="{90F65AC7-BF6B-4CDB-C55D-00152C7FFAA4}"/>
                  </a:ext>
                </a:extLst>
              </p14:cNvPr>
              <p14:cNvContentPartPr/>
              <p14:nvPr/>
            </p14:nvContentPartPr>
            <p14:xfrm>
              <a:off x="2882045" y="2280931"/>
              <a:ext cx="262800" cy="8640"/>
            </p14:xfrm>
          </p:contentPart>
        </mc:Choice>
        <mc:Fallback>
          <p:pic>
            <p:nvPicPr>
              <p:cNvPr id="8" name="インク 7">
                <a:extLst>
                  <a:ext uri="{FF2B5EF4-FFF2-40B4-BE49-F238E27FC236}">
                    <a16:creationId xmlns:a16="http://schemas.microsoft.com/office/drawing/2014/main" id="{90F65AC7-BF6B-4CDB-C55D-00152C7FFAA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828405" y="2173291"/>
                <a:ext cx="37044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0" name="インク 9">
                <a:extLst>
                  <a:ext uri="{FF2B5EF4-FFF2-40B4-BE49-F238E27FC236}">
                    <a16:creationId xmlns:a16="http://schemas.microsoft.com/office/drawing/2014/main" id="{D5A427D5-50FA-E25D-7E15-CA1D2870D84B}"/>
                  </a:ext>
                </a:extLst>
              </p14:cNvPr>
              <p14:cNvContentPartPr/>
              <p14:nvPr/>
            </p14:nvContentPartPr>
            <p14:xfrm>
              <a:off x="4205765" y="2252491"/>
              <a:ext cx="309960" cy="22680"/>
            </p14:xfrm>
          </p:contentPart>
        </mc:Choice>
        <mc:Fallback>
          <p:pic>
            <p:nvPicPr>
              <p:cNvPr id="10" name="インク 9">
                <a:extLst>
                  <a:ext uri="{FF2B5EF4-FFF2-40B4-BE49-F238E27FC236}">
                    <a16:creationId xmlns:a16="http://schemas.microsoft.com/office/drawing/2014/main" id="{D5A427D5-50FA-E25D-7E15-CA1D2870D84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52125" y="2144851"/>
                <a:ext cx="417600" cy="23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" name="インク 10">
                <a:extLst>
                  <a:ext uri="{FF2B5EF4-FFF2-40B4-BE49-F238E27FC236}">
                    <a16:creationId xmlns:a16="http://schemas.microsoft.com/office/drawing/2014/main" id="{2BD548BD-4162-9B95-87BC-6AC603BF9882}"/>
                  </a:ext>
                </a:extLst>
              </p14:cNvPr>
              <p14:cNvContentPartPr/>
              <p14:nvPr/>
            </p14:nvContentPartPr>
            <p14:xfrm>
              <a:off x="5552165" y="2976811"/>
              <a:ext cx="299520" cy="8280"/>
            </p14:xfrm>
          </p:contentPart>
        </mc:Choice>
        <mc:Fallback>
          <p:pic>
            <p:nvPicPr>
              <p:cNvPr id="11" name="インク 10">
                <a:extLst>
                  <a:ext uri="{FF2B5EF4-FFF2-40B4-BE49-F238E27FC236}">
                    <a16:creationId xmlns:a16="http://schemas.microsoft.com/office/drawing/2014/main" id="{2BD548BD-4162-9B95-87BC-6AC603BF988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98165" y="2868811"/>
                <a:ext cx="40716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" name="インク 11">
                <a:extLst>
                  <a:ext uri="{FF2B5EF4-FFF2-40B4-BE49-F238E27FC236}">
                    <a16:creationId xmlns:a16="http://schemas.microsoft.com/office/drawing/2014/main" id="{A38434C3-B7F5-2EA8-7D1F-1A09B4A77761}"/>
                  </a:ext>
                </a:extLst>
              </p14:cNvPr>
              <p14:cNvContentPartPr/>
              <p14:nvPr/>
            </p14:nvContentPartPr>
            <p14:xfrm>
              <a:off x="6912965" y="4673491"/>
              <a:ext cx="311040" cy="52200"/>
            </p14:xfrm>
          </p:contentPart>
        </mc:Choice>
        <mc:Fallback>
          <p:pic>
            <p:nvPicPr>
              <p:cNvPr id="12" name="インク 11">
                <a:extLst>
                  <a:ext uri="{FF2B5EF4-FFF2-40B4-BE49-F238E27FC236}">
                    <a16:creationId xmlns:a16="http://schemas.microsoft.com/office/drawing/2014/main" id="{A38434C3-B7F5-2EA8-7D1F-1A09B4A7776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58965" y="4565851"/>
                <a:ext cx="418680" cy="2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3" name="インク 12">
                <a:extLst>
                  <a:ext uri="{FF2B5EF4-FFF2-40B4-BE49-F238E27FC236}">
                    <a16:creationId xmlns:a16="http://schemas.microsoft.com/office/drawing/2014/main" id="{0A24958E-83F8-067D-76A5-6C8BC738BEA2}"/>
                  </a:ext>
                </a:extLst>
              </p14:cNvPr>
              <p14:cNvContentPartPr/>
              <p14:nvPr/>
            </p14:nvContentPartPr>
            <p14:xfrm>
              <a:off x="8280605" y="3676291"/>
              <a:ext cx="281880" cy="39960"/>
            </p14:xfrm>
          </p:contentPart>
        </mc:Choice>
        <mc:Fallback>
          <p:pic>
            <p:nvPicPr>
              <p:cNvPr id="13" name="インク 12">
                <a:extLst>
                  <a:ext uri="{FF2B5EF4-FFF2-40B4-BE49-F238E27FC236}">
                    <a16:creationId xmlns:a16="http://schemas.microsoft.com/office/drawing/2014/main" id="{0A24958E-83F8-067D-76A5-6C8BC738BEA2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26605" y="3568651"/>
                <a:ext cx="389520" cy="25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14" name="インク 13">
                <a:extLst>
                  <a:ext uri="{FF2B5EF4-FFF2-40B4-BE49-F238E27FC236}">
                    <a16:creationId xmlns:a16="http://schemas.microsoft.com/office/drawing/2014/main" id="{7D25428E-47BD-DB82-F2E9-AC61E1810AC7}"/>
                  </a:ext>
                </a:extLst>
              </p14:cNvPr>
              <p14:cNvContentPartPr/>
              <p14:nvPr/>
            </p14:nvContentPartPr>
            <p14:xfrm>
              <a:off x="9575165" y="2267251"/>
              <a:ext cx="321480" cy="15480"/>
            </p14:xfrm>
          </p:contentPart>
        </mc:Choice>
        <mc:Fallback>
          <p:pic>
            <p:nvPicPr>
              <p:cNvPr id="14" name="インク 13">
                <a:extLst>
                  <a:ext uri="{FF2B5EF4-FFF2-40B4-BE49-F238E27FC236}">
                    <a16:creationId xmlns:a16="http://schemas.microsoft.com/office/drawing/2014/main" id="{7D25428E-47BD-DB82-F2E9-AC61E1810AC7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521525" y="2159251"/>
                <a:ext cx="42912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5" name="インク 14">
                <a:extLst>
                  <a:ext uri="{FF2B5EF4-FFF2-40B4-BE49-F238E27FC236}">
                    <a16:creationId xmlns:a16="http://schemas.microsoft.com/office/drawing/2014/main" id="{E4A49931-5FC6-EE98-9F8F-884133FA481F}"/>
                  </a:ext>
                </a:extLst>
              </p14:cNvPr>
              <p14:cNvContentPartPr/>
              <p14:nvPr/>
            </p14:nvContentPartPr>
            <p14:xfrm>
              <a:off x="10935965" y="1907971"/>
              <a:ext cx="313920" cy="23760"/>
            </p14:xfrm>
          </p:contentPart>
        </mc:Choice>
        <mc:Fallback>
          <p:pic>
            <p:nvPicPr>
              <p:cNvPr id="15" name="インク 14">
                <a:extLst>
                  <a:ext uri="{FF2B5EF4-FFF2-40B4-BE49-F238E27FC236}">
                    <a16:creationId xmlns:a16="http://schemas.microsoft.com/office/drawing/2014/main" id="{E4A49931-5FC6-EE98-9F8F-884133FA481F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882325" y="1799971"/>
                <a:ext cx="42156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6" name="インク 15">
                <a:extLst>
                  <a:ext uri="{FF2B5EF4-FFF2-40B4-BE49-F238E27FC236}">
                    <a16:creationId xmlns:a16="http://schemas.microsoft.com/office/drawing/2014/main" id="{8294FCA6-BEF7-792D-6A5F-1FA1C36A6748}"/>
                  </a:ext>
                </a:extLst>
              </p14:cNvPr>
              <p14:cNvContentPartPr/>
              <p14:nvPr/>
            </p14:nvContentPartPr>
            <p14:xfrm>
              <a:off x="2860085" y="2946571"/>
              <a:ext cx="284760" cy="9000"/>
            </p14:xfrm>
          </p:contentPart>
        </mc:Choice>
        <mc:Fallback>
          <p:pic>
            <p:nvPicPr>
              <p:cNvPr id="16" name="インク 15">
                <a:extLst>
                  <a:ext uri="{FF2B5EF4-FFF2-40B4-BE49-F238E27FC236}">
                    <a16:creationId xmlns:a16="http://schemas.microsoft.com/office/drawing/2014/main" id="{8294FCA6-BEF7-792D-6A5F-1FA1C36A674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806445" y="2838931"/>
                <a:ext cx="392400" cy="224640"/>
              </a:xfrm>
              <a:prstGeom prst="rect">
                <a:avLst/>
              </a:prstGeom>
            </p:spPr>
          </p:pic>
        </mc:Fallback>
      </mc:AlternateContent>
      <p:pic>
        <p:nvPicPr>
          <p:cNvPr id="19" name="オーディオ 18">
            <a:hlinkClick r:id="" action="ppaction://media"/>
            <a:extLst>
              <a:ext uri="{FF2B5EF4-FFF2-40B4-BE49-F238E27FC236}">
                <a16:creationId xmlns:a16="http://schemas.microsoft.com/office/drawing/2014/main" id="{687F5630-1917-C8D7-91A6-AB32527055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2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16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71"/>
    </mc:Choice>
    <mc:Fallback>
      <p:transition spd="slow" advTm="36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64A33C-4395-6189-6E08-99C16D5A9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200827"/>
          </a:xfrm>
        </p:spPr>
        <p:txBody>
          <a:bodyPr/>
          <a:lstStyle/>
          <a:p>
            <a:r>
              <a:rPr kumimoji="1" lang="ja-JP" altLang="en-US" dirty="0"/>
              <a:t>　　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4BDE4A8-E3D9-8DFC-3576-69ED0F8841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7323"/>
            <a:ext cx="10515600" cy="5283863"/>
          </a:xfrm>
        </p:spPr>
        <p:txBody>
          <a:bodyPr/>
          <a:lstStyle/>
          <a:p>
            <a:r>
              <a:rPr kumimoji="1" lang="ja-JP" altLang="en-US" dirty="0"/>
              <a:t>見た目的因子　　　　　　　　　　　　　　　　・感情的因子　　　　　　　　　　　　　</a:t>
            </a:r>
          </a:p>
        </p:txBody>
      </p:sp>
      <p:pic>
        <p:nvPicPr>
          <p:cNvPr id="6" name="図 5" descr="グラフィカル ユーザー インターフェイス, グラフ&#10;&#10;自動的に生成された説明">
            <a:extLst>
              <a:ext uri="{FF2B5EF4-FFF2-40B4-BE49-F238E27FC236}">
                <a16:creationId xmlns:a16="http://schemas.microsoft.com/office/drawing/2014/main" id="{102C8811-28E3-295A-FF12-843910C6F5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4" y="1528875"/>
            <a:ext cx="4992000" cy="3744000"/>
          </a:xfrm>
          <a:prstGeom prst="rect">
            <a:avLst/>
          </a:prstGeom>
        </p:spPr>
      </p:pic>
      <p:pic>
        <p:nvPicPr>
          <p:cNvPr id="8" name="図 7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E2CC2586-9224-BCAB-67FF-F0253A9C1B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134" y="1528875"/>
            <a:ext cx="4992000" cy="3744000"/>
          </a:xfrm>
          <a:prstGeom prst="rect">
            <a:avLst/>
          </a:prstGeom>
        </p:spPr>
      </p:pic>
      <p:pic>
        <p:nvPicPr>
          <p:cNvPr id="9" name="オーディオ 8">
            <a:hlinkClick r:id="" action="ppaction://media"/>
            <a:extLst>
              <a:ext uri="{FF2B5EF4-FFF2-40B4-BE49-F238E27FC236}">
                <a16:creationId xmlns:a16="http://schemas.microsoft.com/office/drawing/2014/main" id="{6B2D9210-A9AC-B39D-219B-AC047F6D91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26"/>
    </mc:Choice>
    <mc:Fallback>
      <p:transition spd="slow" advTm="38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C37199C-03DF-DB20-C4CA-07039CDF0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838200" y="-373074"/>
            <a:ext cx="10515600" cy="1100398"/>
          </a:xfrm>
        </p:spPr>
        <p:txBody>
          <a:bodyPr/>
          <a:lstStyle/>
          <a:p>
            <a:r>
              <a:rPr kumimoji="1" lang="ja-JP" altLang="en-US" dirty="0"/>
              <a:t>　</a:t>
            </a:r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DF7C8F82-F99F-4BCE-34F8-2FB7B3D6D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27324"/>
            <a:ext cx="10515600" cy="5283862"/>
          </a:xfrm>
        </p:spPr>
        <p:txBody>
          <a:bodyPr/>
          <a:lstStyle/>
          <a:p>
            <a:r>
              <a:rPr lang="ja-JP" altLang="en-US" dirty="0"/>
              <a:t>クラスター分析</a:t>
            </a:r>
          </a:p>
        </p:txBody>
      </p:sp>
      <p:pic>
        <p:nvPicPr>
          <p:cNvPr id="9" name="図 8" descr="背景パターン&#10;&#10;低い精度で自動的に生成された説明">
            <a:extLst>
              <a:ext uri="{FF2B5EF4-FFF2-40B4-BE49-F238E27FC236}">
                <a16:creationId xmlns:a16="http://schemas.microsoft.com/office/drawing/2014/main" id="{1E4BBA53-8165-FF34-5BF7-949FA87BD1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92" y="1827722"/>
            <a:ext cx="8116995" cy="3415970"/>
          </a:xfrm>
          <a:prstGeom prst="rect">
            <a:avLst/>
          </a:prstGeom>
        </p:spPr>
      </p:pic>
      <p:pic>
        <p:nvPicPr>
          <p:cNvPr id="13" name="オーディオ 12">
            <a:hlinkClick r:id="" action="ppaction://media"/>
            <a:extLst>
              <a:ext uri="{FF2B5EF4-FFF2-40B4-BE49-F238E27FC236}">
                <a16:creationId xmlns:a16="http://schemas.microsoft.com/office/drawing/2014/main" id="{68273F6E-262D-30C7-7D6B-CB8FAAA81E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29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23"/>
    </mc:Choice>
    <mc:Fallback>
      <p:transition spd="slow" advTm="34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rchVTI">
  <a:themeElements>
    <a:clrScheme name="AnalogousFromDarkSeedLeftStep">
      <a:dk1>
        <a:srgbClr val="000000"/>
      </a:dk1>
      <a:lt1>
        <a:srgbClr val="FFFFFF"/>
      </a:lt1>
      <a:dk2>
        <a:srgbClr val="1B2130"/>
      </a:dk2>
      <a:lt2>
        <a:srgbClr val="F2F3F0"/>
      </a:lt2>
      <a:accent1>
        <a:srgbClr val="8E4DC3"/>
      </a:accent1>
      <a:accent2>
        <a:srgbClr val="4D3EB2"/>
      </a:accent2>
      <a:accent3>
        <a:srgbClr val="4D6EC3"/>
      </a:accent3>
      <a:accent4>
        <a:srgbClr val="3B8EB1"/>
      </a:accent4>
      <a:accent5>
        <a:srgbClr val="4BBFB1"/>
      </a:accent5>
      <a:accent6>
        <a:srgbClr val="3BB172"/>
      </a:accent6>
      <a:hlink>
        <a:srgbClr val="35999F"/>
      </a:hlink>
      <a:folHlink>
        <a:srgbClr val="7F7F7F"/>
      </a:folHlink>
    </a:clrScheme>
    <a:fontScheme name="Custom 16">
      <a:majorFont>
        <a:latin typeface="Yu Mincho Demibold"/>
        <a:ea typeface=""/>
        <a:cs typeface=""/>
      </a:majorFont>
      <a:minorFont>
        <a:latin typeface="Yu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VTI" id="{23FE938F-4DF0-4C94-8546-C2AC6D26660D}" vid="{62E62DA1-385F-4EE3-8841-58A87FAE2068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5931</TotalTime>
  <Words>100</Words>
  <Application>Microsoft Office PowerPoint</Application>
  <PresentationFormat>ワイド画面</PresentationFormat>
  <Paragraphs>30</Paragraphs>
  <Slides>6</Slides>
  <Notes>1</Notes>
  <HiddenSlides>0</HiddenSlides>
  <MMClips>6</MMClips>
  <ScaleCrop>false</ScaleCrop>
  <HeadingPairs>
    <vt:vector size="8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2" baseType="lpstr">
      <vt:lpstr>Yu Gothic</vt:lpstr>
      <vt:lpstr>Yu Gothic</vt:lpstr>
      <vt:lpstr>Yu Mincho Demibold</vt:lpstr>
      <vt:lpstr>Arial</vt:lpstr>
      <vt:lpstr>ArchVTI</vt:lpstr>
      <vt:lpstr>Microsoft Excel ワークシート</vt:lpstr>
      <vt:lpstr>スポーツのイメージ</vt:lpstr>
      <vt:lpstr>　</vt:lpstr>
      <vt:lpstr>　</vt:lpstr>
      <vt:lpstr>　</vt:lpstr>
      <vt:lpstr>　　</vt:lpstr>
      <vt:lpstr>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スポーツのイメージ</dc:title>
  <dc:creator>小野 真采</dc:creator>
  <cp:lastModifiedBy>小野 真采</cp:lastModifiedBy>
  <cp:revision>6</cp:revision>
  <dcterms:created xsi:type="dcterms:W3CDTF">2022-06-23T02:06:27Z</dcterms:created>
  <dcterms:modified xsi:type="dcterms:W3CDTF">2022-06-27T05:39:22Z</dcterms:modified>
</cp:coreProperties>
</file>

<file path=docProps/thumbnail.jpeg>
</file>